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Fate clic per modificare il formato delle note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&lt;intestazione&gt;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 sz="1400"/>
              <a:t>&lt;data/ora&gt;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 sz="1400"/>
              <a:t>&lt;piè di pagina&gt;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F1B1E101-C171-4141-9161-C121312171B1}" type="slidenum">
              <a:rPr lang="en-US" sz="1400"/>
              <a:t>&lt;numero&gt;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Performance Reason we want to use directly </a:t>
            </a:r>
            <a:endParaRPr/>
          </a:p>
          <a:p>
            <a:r>
              <a:rPr lang="en-US"/>
              <a:t>In the next slide I'll show you some snippets of code to understand how to use it</a:t>
            </a: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6457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Fate clic per modificare il formato del testo del titolo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Fate clic per modificare il formato del testo della struttura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Secondo livello struttura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Terzo livello struttura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Quarto livello struttura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Quinto livello struttura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Sesto livello struttura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Settimo livello struttura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Ottavo livello struttura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Nono livello struttura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&lt;data/ora&gt;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&lt;piè di pagina&gt;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1181D191-91B1-41F1-81A1-F16151C14181}" type="slidenum">
              <a:rPr lang="en-US" sz="1400"/>
              <a:t>&lt;numero&gt;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mailto:d.vitale@di.unipi.it" TargetMode="External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slideLayout" Target="../slideLayouts/slideLayout3.xml"/><Relationship Id="rId9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mailto:project@2011" TargetMode="External"/><Relationship Id="rId2" Type="http://schemas.openxmlformats.org/officeDocument/2006/relationships/slideLayout" Target="../slideLayouts/slideLayout10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t.co/jl75dat" TargetMode="External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5400"/>
              <a:t>Twitter Project </a:t>
            </a:r>
            <a:endParaRPr/>
          </a:p>
          <a:p>
            <a:pPr algn="ctr"/>
            <a:endParaRPr/>
          </a:p>
          <a:p>
            <a:pPr algn="ctr"/>
            <a:r>
              <a:rPr lang="en-US" sz="2000"/>
              <a:t>Information Retrieval </a:t>
            </a:r>
            <a:endParaRPr/>
          </a:p>
          <a:p>
            <a:pPr algn="ctr"/>
            <a:r>
              <a:rPr lang="en-US" sz="2000"/>
              <a:t>a.a. 2011/2012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US" sz="2000"/>
              <a:t>P. Ferragina</a:t>
            </a:r>
            <a:endParaRPr/>
          </a:p>
          <a:p>
            <a:pPr algn="ctr"/>
            <a:r>
              <a:rPr lang="en-US" sz="2000"/>
              <a:t>-Dipartimento di Informatica, University of Pisa-</a:t>
            </a:r>
            <a:endParaRPr/>
          </a:p>
        </p:txBody>
      </p:sp>
    </p:spTree>
  </p:cSld>
  <p:transition>
    <p:fade thruBlk="true"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Phrase Similarity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156240" y="1526400"/>
            <a:ext cx="9601200" cy="51364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String 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lang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"it"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String example1=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"Ubuntu attacca, obiettivo smartphone e tablet"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String example2=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"Niente Android Ice Cream Sandwich per Nexus One"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ConfigManager.init(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"/l/disc3/home/ir2011/ir.tms.xml"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Similarity s= </a:t>
            </a:r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Similarity(lang);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3f7f5f"/>
                </a:solidFill>
                <a:latin typeface="Monospace"/>
                <a:ea typeface="Monospace"/>
              </a:rPr>
              <a:t>//Compute Similarity score</a:t>
            </a:r>
            <a:endParaRPr/>
          </a:p>
          <a:p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float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sim_score=s.sim(example1,example2,0.15f);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System.out.println(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"\nSimilarity between \""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+example1+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"\" 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and \""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+example2+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"\"\nScore:"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+sim_score)</a:t>
            </a:r>
            <a:r>
              <a:rPr b="1" lang="en-US" sz="1600" u="sng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endParaRPr/>
          </a:p>
        </p:txBody>
      </p:sp>
      <p:sp>
        <p:nvSpPr>
          <p:cNvPr id="86" name="TextShape 3"/>
          <p:cNvSpPr txBox="1"/>
          <p:nvPr/>
        </p:nvSpPr>
        <p:spPr>
          <a:xfrm>
            <a:off x="70920" y="5198400"/>
            <a:ext cx="7424280" cy="205416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3000"/>
              </a:lnSpc>
            </a:pPr>
            <a:r>
              <a:rPr b="1" lang="en-US" sz="2600">
                <a:solidFill>
                  <a:srgbClr val="000000"/>
                </a:solidFill>
              </a:rPr>
              <a:t>OUTPUT</a:t>
            </a:r>
            <a:endParaRPr/>
          </a:p>
          <a:p>
            <a:pPr>
              <a:lnSpc>
                <a:spcPct val="93000"/>
              </a:lnSpc>
            </a:pPr>
            <a:r>
              <a:rPr lang="en-US" sz="2400">
                <a:solidFill>
                  <a:srgbClr val="000000"/>
                </a:solidFill>
              </a:rPr>
              <a:t>Similarity between: </a:t>
            </a:r>
            <a:endParaRPr/>
          </a:p>
          <a:p>
            <a:pPr>
              <a:lnSpc>
                <a:spcPct val="93000"/>
              </a:lnSpc>
            </a:pPr>
            <a:r>
              <a:rPr lang="en-US" sz="2400">
                <a:solidFill>
                  <a:srgbClr val="000000"/>
                </a:solidFill>
              </a:rPr>
              <a:t>"Ubuntu attacca, obiettivo smartphone e tablet" </a:t>
            </a:r>
            <a:endParaRPr/>
          </a:p>
          <a:p>
            <a:pPr>
              <a:lnSpc>
                <a:spcPct val="93000"/>
              </a:lnSpc>
            </a:pPr>
            <a:r>
              <a:rPr lang="en-US" sz="2400">
                <a:solidFill>
                  <a:srgbClr val="000000"/>
                </a:solidFill>
              </a:rPr>
              <a:t>	</a:t>
            </a:r>
            <a:r>
              <a:rPr lang="en-US" sz="2400">
                <a:solidFill>
                  <a:srgbClr val="000000"/>
                </a:solidFill>
              </a:rPr>
              <a:t>and </a:t>
            </a:r>
            <a:endParaRPr/>
          </a:p>
          <a:p>
            <a:pPr>
              <a:lnSpc>
                <a:spcPct val="93000"/>
              </a:lnSpc>
            </a:pPr>
            <a:r>
              <a:rPr lang="en-US" sz="2400">
                <a:solidFill>
                  <a:srgbClr val="000000"/>
                </a:solidFill>
              </a:rPr>
              <a:t>"Niente Android Ice Cream Sandwich per Nexus One"</a:t>
            </a:r>
            <a:endParaRPr/>
          </a:p>
          <a:p>
            <a:pPr>
              <a:lnSpc>
                <a:spcPct val="93000"/>
              </a:lnSpc>
            </a:pPr>
            <a:r>
              <a:rPr b="1" lang="en-US" sz="2400">
                <a:solidFill>
                  <a:srgbClr val="000000"/>
                </a:solidFill>
              </a:rPr>
              <a:t>Score:0.8257334</a:t>
            </a:r>
            <a:endParaRPr/>
          </a:p>
        </p:txBody>
      </p:sp>
    </p:spTree>
  </p:cSld>
  <p:transition>
    <p:fade thruBlk="true"/>
  </p:transition>
  <p:timing>
    <p:tnLst>
      <p:par>
        <p:cTn dur="indefinite" id="27" nodeType="tmRoot" restart="never">
          <p:childTnLst>
            <p:seq>
              <p:cTn id="28" nodeType="mainSeq">
                <p:childTnLst>
                  <p:par>
                    <p:cTn fill="freeze" id="29">
                      <p:stCondLst>
                        <p:cond delay="indefinite"/>
                      </p:stCondLst>
                      <p:childTnLst>
                        <p:par>
                          <p:cTn fill="freeze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Tasks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Preliminary phase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Parse files 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Annotate texts</a:t>
            </a:r>
            <a:endParaRPr/>
          </a:p>
          <a:p>
            <a:pPr lvl="1"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Analysis phase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Differences between topics of politcs followers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...</a:t>
            </a:r>
            <a:endParaRPr/>
          </a:p>
          <a:p>
            <a:pPr lvl="1">
              <a:buSzPct val="45000"/>
              <a:buFont typeface="StarSymbol"/>
              <a:buChar char=""/>
            </a:pPr>
            <a:endParaRPr/>
          </a:p>
        </p:txBody>
      </p:sp>
    </p:spTree>
  </p:cSld>
  <p:transition>
    <p:fade thruBlk="true"/>
  </p:transition>
  <p:timing>
    <p:tnLst>
      <p:par>
        <p:cTn dur="indefinite" id="33" nodeType="tmRoot" restart="never">
          <p:childTnLst>
            <p:seq>
              <p:cTn id="3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Useful Informations</a:t>
            </a: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Compilation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004a4a"/>
                </a:solidFill>
              </a:rPr>
              <a:t>javac</a:t>
            </a:r>
            <a:r>
              <a:rPr lang="en-US"/>
              <a:t> filename.java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Execution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004a4a"/>
                </a:solidFill>
              </a:rPr>
              <a:t>java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-Xmx2000M</a:t>
            </a:r>
            <a:r>
              <a:rPr lang="en-US"/>
              <a:t> classfile</a:t>
            </a:r>
            <a:endParaRPr/>
          </a:p>
          <a:p>
            <a:pPr lvl="2">
              <a:buSzPct val="75000"/>
              <a:buFont typeface="StarSymbol"/>
              <a:buChar char="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For long computations 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355e00"/>
                </a:solidFill>
              </a:rPr>
              <a:t>nohup</a:t>
            </a:r>
            <a:r>
              <a:rPr lang="en-US"/>
              <a:t> yourcommand &amp; (When the connection is closed the program continues to run)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355e00"/>
                </a:solidFill>
              </a:rPr>
              <a:t>tail</a:t>
            </a:r>
            <a:r>
              <a:rPr lang="en-US"/>
              <a:t> -f nohop.out (to see the progress)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For Technical Question and Support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>
                <a:hlinkClick r:id="rId1"/>
              </a:rPr>
              <a:t>d.vitale@di.unipi.it</a:t>
            </a:r>
            <a:endParaRPr/>
          </a:p>
          <a:p>
            <a:pPr lvl="1">
              <a:buSzPct val="45000"/>
              <a:buFont typeface="StarSymbol"/>
              <a:buChar char=""/>
            </a:pPr>
            <a:endParaRPr/>
          </a:p>
        </p:txBody>
      </p:sp>
    </p:spTree>
  </p:cSld>
  <p:transition>
    <p:fade thruBlk="true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Twitter Dataset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504000" y="1769040"/>
            <a:ext cx="9071640" cy="55461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173049 Users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Followers of 7 italian politic channels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Semantic Annotation of followers tweets using TAGME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Tagme DEMO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 </a:t>
            </a:r>
            <a:endParaRPr/>
          </a:p>
        </p:txBody>
      </p:sp>
      <p:sp>
        <p:nvSpPr>
          <p:cNvPr id="46" name="TextShape 3"/>
          <p:cNvSpPr txBox="1"/>
          <p:nvPr/>
        </p:nvSpPr>
        <p:spPr>
          <a:xfrm>
            <a:off x="3647160" y="3859200"/>
            <a:ext cx="180720" cy="433440"/>
          </a:xfrm>
          <a:prstGeom prst="rect">
            <a:avLst/>
          </a:prstGeom>
        </p:spPr>
      </p:sp>
      <p:pic>
        <p:nvPicPr>
          <p:cNvPr descr="" id="4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914400" y="2971800"/>
            <a:ext cx="765000" cy="765000"/>
          </a:xfrm>
          <a:prstGeom prst="rect">
            <a:avLst/>
          </a:prstGeom>
        </p:spPr>
      </p:pic>
      <p:pic>
        <p:nvPicPr>
          <p:cNvPr descr="" id="4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335040" y="3886200"/>
            <a:ext cx="779760" cy="779760"/>
          </a:xfrm>
          <a:prstGeom prst="rect">
            <a:avLst/>
          </a:prstGeom>
        </p:spPr>
      </p:pic>
      <p:pic>
        <p:nvPicPr>
          <p:cNvPr descr="" id="4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6998040" y="2971800"/>
            <a:ext cx="774360" cy="804240"/>
          </a:xfrm>
          <a:prstGeom prst="rect">
            <a:avLst/>
          </a:prstGeom>
        </p:spPr>
      </p:pic>
      <p:pic>
        <p:nvPicPr>
          <p:cNvPr descr="" id="50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3092760" y="2925720"/>
            <a:ext cx="847440" cy="852120"/>
          </a:xfrm>
          <a:prstGeom prst="rect">
            <a:avLst/>
          </a:prstGeom>
        </p:spPr>
      </p:pic>
      <p:pic>
        <p:nvPicPr>
          <p:cNvPr descr="" id="51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5943600" y="3886200"/>
            <a:ext cx="786960" cy="779760"/>
          </a:xfrm>
          <a:prstGeom prst="rect">
            <a:avLst/>
          </a:prstGeom>
        </p:spPr>
      </p:pic>
      <p:pic>
        <p:nvPicPr>
          <p:cNvPr descr="" id="52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914400" y="3886200"/>
            <a:ext cx="779760" cy="779760"/>
          </a:xfrm>
          <a:prstGeom prst="rect">
            <a:avLst/>
          </a:prstGeom>
        </p:spPr>
      </p:pic>
      <p:pic>
        <p:nvPicPr>
          <p:cNvPr descr="" id="53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5029200" y="2971800"/>
            <a:ext cx="767880" cy="757800"/>
          </a:xfrm>
          <a:prstGeom prst="rect">
            <a:avLst/>
          </a:prstGeom>
        </p:spPr>
      </p:pic>
      <p:sp>
        <p:nvSpPr>
          <p:cNvPr id="54" name="TextShape 4"/>
          <p:cNvSpPr txBox="1"/>
          <p:nvPr/>
        </p:nvSpPr>
        <p:spPr>
          <a:xfrm>
            <a:off x="3961800" y="3164400"/>
            <a:ext cx="108000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Pbersani</a:t>
            </a:r>
            <a:endParaRPr/>
          </a:p>
        </p:txBody>
      </p:sp>
      <p:sp>
        <p:nvSpPr>
          <p:cNvPr id="55" name="TextShape 5"/>
          <p:cNvSpPr txBox="1"/>
          <p:nvPr/>
        </p:nvSpPr>
        <p:spPr>
          <a:xfrm>
            <a:off x="1636200" y="4114800"/>
            <a:ext cx="1637640" cy="1143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Govberlusconi</a:t>
            </a:r>
            <a:endParaRPr/>
          </a:p>
        </p:txBody>
      </p:sp>
      <p:sp>
        <p:nvSpPr>
          <p:cNvPr id="56" name="TextShape 6"/>
          <p:cNvSpPr txBox="1"/>
          <p:nvPr/>
        </p:nvSpPr>
        <p:spPr>
          <a:xfrm>
            <a:off x="7772400" y="3200400"/>
            <a:ext cx="137232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Matteorenzi</a:t>
            </a:r>
            <a:endParaRPr/>
          </a:p>
        </p:txBody>
      </p:sp>
      <p:sp>
        <p:nvSpPr>
          <p:cNvPr id="57" name="TextShape 7"/>
          <p:cNvSpPr txBox="1"/>
          <p:nvPr/>
        </p:nvSpPr>
        <p:spPr>
          <a:xfrm>
            <a:off x="1636200" y="3200400"/>
            <a:ext cx="144576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Beppe_grillo</a:t>
            </a:r>
            <a:endParaRPr/>
          </a:p>
        </p:txBody>
      </p:sp>
      <p:sp>
        <p:nvSpPr>
          <p:cNvPr id="58" name="TextShape 8"/>
          <p:cNvSpPr txBox="1"/>
          <p:nvPr/>
        </p:nvSpPr>
        <p:spPr>
          <a:xfrm>
            <a:off x="5943600" y="3200400"/>
            <a:ext cx="91368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Idvstaff</a:t>
            </a:r>
            <a:endParaRPr/>
          </a:p>
        </p:txBody>
      </p:sp>
      <p:sp>
        <p:nvSpPr>
          <p:cNvPr id="59" name="TextShape 9"/>
          <p:cNvSpPr txBox="1"/>
          <p:nvPr/>
        </p:nvSpPr>
        <p:spPr>
          <a:xfrm>
            <a:off x="4114800" y="4114800"/>
            <a:ext cx="171396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Gianfranco_fini</a:t>
            </a:r>
            <a:endParaRPr/>
          </a:p>
        </p:txBody>
      </p:sp>
      <p:sp>
        <p:nvSpPr>
          <p:cNvPr id="60" name="TextShape 10"/>
          <p:cNvSpPr txBox="1"/>
          <p:nvPr/>
        </p:nvSpPr>
        <p:spPr>
          <a:xfrm>
            <a:off x="6872400" y="4114800"/>
            <a:ext cx="1814400" cy="3466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/>
              <a:t>Rossipresidente</a:t>
            </a:r>
            <a:endParaRPr/>
          </a:p>
        </p:txBody>
      </p:sp>
    </p:spTree>
  </p:cSld>
  <p:transition>
    <p:fade thruBlk="true"/>
  </p:transition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Data and Tools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228600" y="150660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brie.di.unipi.it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username: ir2011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password: </a:t>
            </a:r>
            <a:r>
              <a:rPr lang="en-US">
                <a:hlinkClick r:id="rId1"/>
              </a:rPr>
              <a:t>project@2011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400"/>
              <a:t>User already configured to use TAGME java library for semantic annotation</a:t>
            </a:r>
            <a:endParaRPr/>
          </a:p>
        </p:txBody>
      </p:sp>
      <p:sp>
        <p:nvSpPr>
          <p:cNvPr id="63" name="TextShape 3"/>
          <p:cNvSpPr txBox="1"/>
          <p:nvPr/>
        </p:nvSpPr>
        <p:spPr>
          <a:xfrm>
            <a:off x="0" y="3886200"/>
            <a:ext cx="10080000" cy="2971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800"/>
              <a:t>Tweets 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2800"/>
              <a:t>~/data/twitter/TweetTwitter-20110912_160840.tweet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800"/>
              <a:t>Users Info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2800"/>
              <a:t>~/data/twitter/TweetTwitter-20110912_160840.usersinfo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800"/>
              <a:t>Graph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2800"/>
              <a:t>~/data/twitter/TweetTwitter-20110912_160840.graph</a:t>
            </a:r>
            <a:endParaRPr/>
          </a:p>
        </p:txBody>
      </p:sp>
    </p:spTree>
  </p:cSld>
  <p:transition>
    <p:fade thruBlk="true"/>
  </p:transition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Tweets File Format</a:t>
            </a:r>
            <a:endParaRPr/>
          </a:p>
        </p:txBody>
      </p:sp>
      <p:sp>
        <p:nvSpPr>
          <p:cNvPr id="65" name="TextShape 2"/>
          <p:cNvSpPr txBox="1"/>
          <p:nvPr/>
        </p:nvSpPr>
        <p:spPr>
          <a:xfrm>
            <a:off x="504000" y="176904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Every row contains a  JSON objects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  <p:sp>
        <p:nvSpPr>
          <p:cNvPr id="66" name="TextShape 3"/>
          <p:cNvSpPr txBox="1"/>
          <p:nvPr/>
        </p:nvSpPr>
        <p:spPr>
          <a:xfrm>
            <a:off x="892080" y="2234520"/>
            <a:ext cx="9433080" cy="18846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>
                <a:solidFill>
                  <a:srgbClr val="000000"/>
                </a:solidFill>
              </a:rPr>
              <a:t>{“tweets”: [...] ,”user”: ”1111111”,timeline=”me/in” }</a:t>
            </a:r>
            <a:endParaRPr/>
          </a:p>
          <a:p>
            <a:r>
              <a:rPr lang="en-US">
                <a:solidFill>
                  <a:srgbClr val="000000"/>
                </a:solidFill>
              </a:rPr>
              <a:t>{“tweets”: [...] ,”user”: ”222222”,timeline=”me/in” }</a:t>
            </a:r>
            <a:endParaRPr/>
          </a:p>
          <a:p>
            <a:r>
              <a:rPr lang="en-US">
                <a:solidFill>
                  <a:srgbClr val="000000"/>
                </a:solidFill>
              </a:rPr>
              <a:t>{“tweets”: [...] ,”user”: ”333333”,timeline=”me/in” } </a:t>
            </a:r>
            <a:endParaRPr/>
          </a:p>
          <a:p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…</a:t>
            </a:r>
            <a:r>
              <a:rPr lang="en-US">
                <a:solidFill>
                  <a:srgbClr val="000000"/>
                </a:solidFill>
              </a:rPr>
              <a:t>...</a:t>
            </a:r>
            <a:endParaRPr/>
          </a:p>
          <a:p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	</a:t>
            </a:r>
            <a:r>
              <a:rPr lang="en-US">
                <a:solidFill>
                  <a:srgbClr val="000000"/>
                </a:solidFill>
              </a:rPr>
              <a:t>…</a:t>
            </a:r>
            <a:r>
              <a:rPr lang="en-US">
                <a:solidFill>
                  <a:srgbClr val="000000"/>
                </a:solidFill>
              </a:rPr>
              <a:t>...</a:t>
            </a:r>
            <a:endParaRPr/>
          </a:p>
          <a:p>
            <a:r>
              <a:rPr lang="en-US">
                <a:solidFill>
                  <a:srgbClr val="000000"/>
                </a:solidFill>
              </a:rPr>
              <a:t>{“tweets”: [...] ,”user”: ”777777”,timeline=”me/in” }</a:t>
            </a:r>
            <a:endParaRPr/>
          </a:p>
          <a:p>
            <a:endParaRPr/>
          </a:p>
        </p:txBody>
      </p:sp>
      <p:sp>
        <p:nvSpPr>
          <p:cNvPr id="67" name="TextShape 4"/>
          <p:cNvSpPr txBox="1"/>
          <p:nvPr/>
        </p:nvSpPr>
        <p:spPr>
          <a:xfrm>
            <a:off x="504000" y="4375080"/>
            <a:ext cx="9071640" cy="29401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</a:rPr>
              <a:t>tweets” : array of tweet objects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</a:rPr>
              <a:t>user” : id of the user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</a:rPr>
              <a:t>timeline”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</a:rPr>
              <a:t>me: tweets written by the user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</a:rPr>
              <a:t>in:  tweets read by the user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2400">
                <a:solidFill>
                  <a:srgbClr val="ff0000"/>
                </a:solidFill>
              </a:rPr>
              <a:t>attention: in the file you can find two entries for the same user, one for timeline “me” and the other for timeline “in” (consecutively) </a:t>
            </a:r>
            <a:endParaRPr/>
          </a:p>
        </p:txBody>
      </p:sp>
    </p:spTree>
  </p:cSld>
  <p:transition>
    <p:fade thruBlk="true"/>
  </p:transition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-2268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Tweet Object</a:t>
            </a:r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154800" y="534240"/>
            <a:ext cx="9774360" cy="6622560"/>
          </a:xfrm>
          <a:prstGeom prst="rect">
            <a:avLst/>
          </a:prstGeom>
        </p:spPr>
        <p:txBody>
          <a:bodyPr bIns="45000" lIns="90000" rIns="90000" tIns="45000" wrap="none"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1600"/>
              <a:t>{"contributors": null,</a:t>
            </a:r>
            <a:endParaRPr/>
          </a:p>
          <a:p>
            <a:r>
              <a:rPr lang="en-US" sz="1600"/>
              <a:t> </a:t>
            </a:r>
            <a:r>
              <a:rPr lang="en-US" sz="1600"/>
              <a:t>"truncated": false, </a:t>
            </a:r>
            <a:endParaRPr/>
          </a:p>
          <a:p>
            <a:r>
              <a:rPr lang="en-US" sz="1600"/>
              <a:t> </a:t>
            </a:r>
            <a:r>
              <a:rPr lang="en-US" sz="1600">
                <a:solidFill>
                  <a:srgbClr val="008000"/>
                </a:solidFill>
              </a:rPr>
              <a:t>"text": "RT @Dile: Mah oddio, non che Renzi sia stato proprio supportato eh http://t.co/jl75dat",</a:t>
            </a:r>
            <a:endParaRPr/>
          </a:p>
          <a:p>
            <a:r>
              <a:rPr lang="en-US" sz="1600"/>
              <a:t> </a:t>
            </a:r>
            <a:r>
              <a:rPr lang="en-US" sz="1600"/>
              <a:t>"in_reply_to_status_id": null, </a:t>
            </a:r>
            <a:endParaRPr/>
          </a:p>
          <a:p>
            <a:r>
              <a:rPr lang="en-US" sz="1600"/>
              <a:t> </a:t>
            </a:r>
            <a:r>
              <a:rPr lang="en-US" sz="1600"/>
              <a:t>"id": 111874934254473216, </a:t>
            </a:r>
            <a:endParaRPr/>
          </a:p>
          <a:p>
            <a:r>
              <a:rPr lang="en-US" sz="1600"/>
              <a:t> </a:t>
            </a:r>
            <a:r>
              <a:rPr lang="en-US" sz="1600"/>
              <a:t>"entities": {</a:t>
            </a:r>
            <a:endParaRPr/>
          </a:p>
          <a:p>
            <a:r>
              <a:rPr lang="en-US" sz="1600"/>
              <a:t>	</a:t>
            </a:r>
            <a:r>
              <a:rPr lang="en-US" sz="1200"/>
              <a:t> </a:t>
            </a:r>
            <a:r>
              <a:rPr lang="en-US" sz="1200"/>
              <a:t>"user_mentions": [{"indices": [3, 8],"id": 514723,"id_str": "514723","name": </a:t>
            </a:r>
            <a:r>
              <a:rPr lang="en-US" sz="1200"/>
              <a:t>	</a:t>
            </a:r>
            <a:r>
              <a:rPr lang="en-US" sz="1200"/>
              <a:t>"Diletta","screen_name": "Dile"}]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 </a:t>
            </a:r>
            <a:r>
              <a:rPr lang="en-US" sz="1200"/>
              <a:t>"hashtags": [],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 </a:t>
            </a:r>
            <a:r>
              <a:rPr lang="en-US" sz="1200"/>
              <a:t>"urls": [{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	</a:t>
            </a:r>
            <a:r>
              <a:rPr lang="en-US" sz="1200"/>
              <a:t>"indices": [67, 86],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	</a:t>
            </a:r>
            <a:r>
              <a:rPr lang="en-US" sz="1200"/>
              <a:t>"url":</a:t>
            </a:r>
            <a:r>
              <a:rPr lang="en-US" sz="1200"/>
              <a:t>	</a:t>
            </a:r>
            <a:r>
              <a:rPr lang="en-US" sz="1200"/>
              <a:t>"</a:t>
            </a:r>
            <a:r>
              <a:rPr lang="en-US" sz="1200">
                <a:hlinkClick r:id="rId1"/>
              </a:rPr>
              <a:t>http://t.co/jl75dat</a:t>
            </a:r>
            <a:r>
              <a:rPr lang="en-US" sz="1200"/>
              <a:t>","expanded_url":"https://twitter.com/festadem2011/status/111841272519606272",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	</a:t>
            </a:r>
            <a:r>
              <a:rPr lang="en-US" sz="1200"/>
              <a:t>"display_url":</a:t>
            </a:r>
            <a:r>
              <a:rPr lang="en-US" sz="1200"/>
              <a:t>	</a:t>
            </a:r>
            <a:r>
              <a:rPr lang="en-US" sz="1200"/>
              <a:t>"twitter.com/festadem2011/s\u2026"}]</a:t>
            </a:r>
            <a:endParaRPr/>
          </a:p>
          <a:p>
            <a:r>
              <a:rPr lang="en-US" sz="1200"/>
              <a:t>	</a:t>
            </a:r>
            <a:r>
              <a:rPr lang="en-US" sz="1200"/>
              <a:t>  </a:t>
            </a:r>
            <a:r>
              <a:rPr lang="en-US" sz="1600"/>
              <a:t>},</a:t>
            </a:r>
            <a:endParaRPr/>
          </a:p>
          <a:p>
            <a:r>
              <a:rPr lang="en-US" sz="1600"/>
              <a:t>"author":   {</a:t>
            </a:r>
            <a:r>
              <a:rPr lang="en-US" sz="1600">
                <a:solidFill>
                  <a:srgbClr val="ff0000"/>
                </a:solidFill>
              </a:rPr>
              <a:t>Author Informations...</a:t>
            </a:r>
            <a:r>
              <a:rPr lang="en-US" sz="1600">
                <a:solidFill>
                  <a:srgbClr val="000000"/>
                </a:solidFill>
              </a:rPr>
              <a:t>},</a:t>
            </a:r>
            <a:r>
              <a:rPr lang="en-US" sz="1600"/>
              <a:t> </a:t>
            </a:r>
            <a:endParaRPr/>
          </a:p>
          <a:p>
            <a:r>
              <a:rPr lang="en-US" sz="1600"/>
              <a:t>"retweeted": false,</a:t>
            </a:r>
            <a:endParaRPr/>
          </a:p>
          <a:p>
            <a:r>
              <a:rPr lang="en-US" sz="1600"/>
              <a:t>"coordinates": null,</a:t>
            </a:r>
            <a:endParaRPr/>
          </a:p>
          <a:p>
            <a:r>
              <a:rPr lang="en-US" sz="1600"/>
              <a:t>"source": "web", </a:t>
            </a:r>
            <a:endParaRPr/>
          </a:p>
          <a:p>
            <a:r>
              <a:rPr lang="en-US" sz="1600"/>
              <a:t>"in_reply_to_screen_name": null, </a:t>
            </a:r>
            <a:endParaRPr/>
          </a:p>
          <a:p>
            <a:r>
              <a:rPr lang="en-US" sz="1600"/>
              <a:t>"in_reply_to_user_id": null,</a:t>
            </a:r>
            <a:endParaRPr/>
          </a:p>
          <a:p>
            <a:r>
              <a:rPr lang="en-US" sz="1600"/>
              <a:t>"retweet_count": 1, </a:t>
            </a:r>
            <a:endParaRPr/>
          </a:p>
          <a:p>
            <a:r>
              <a:rPr lang="en-US" sz="1600"/>
              <a:t>"id_str": "111874934254473216",</a:t>
            </a:r>
            <a:endParaRPr/>
          </a:p>
          <a:p>
            <a:r>
              <a:rPr lang="en-US" sz="1600"/>
              <a:t>"favorited": false, </a:t>
            </a:r>
            <a:endParaRPr/>
          </a:p>
          <a:p>
            <a:r>
              <a:rPr lang="en-US" sz="1600"/>
              <a:t>"retweeted_status": {</a:t>
            </a:r>
            <a:r>
              <a:rPr lang="en-US" sz="1600">
                <a:solidFill>
                  <a:srgbClr val="ff0000"/>
                </a:solidFill>
              </a:rPr>
              <a:t>Retweet informations...</a:t>
            </a:r>
            <a:r>
              <a:rPr lang="en-US" sz="1600"/>
              <a:t>},</a:t>
            </a:r>
            <a:endParaRPr/>
          </a:p>
          <a:p>
            <a:r>
              <a:rPr lang="en-US" sz="1600"/>
              <a:t>"user": { </a:t>
            </a:r>
            <a:r>
              <a:rPr lang="en-US" sz="1600">
                <a:solidFill>
                  <a:srgbClr val="ff0000"/>
                </a:solidFill>
              </a:rPr>
              <a:t>User Informations....</a:t>
            </a:r>
            <a:r>
              <a:rPr lang="en-US" sz="1600"/>
              <a:t>}</a:t>
            </a:r>
            <a:endParaRPr/>
          </a:p>
          <a:p>
            <a:r>
              <a:rPr lang="en-US" sz="1600"/>
              <a:t>}         </a:t>
            </a:r>
            <a:endParaRPr/>
          </a:p>
        </p:txBody>
      </p:sp>
    </p:spTree>
  </p:cSld>
  <p:transition>
    <p:fade thruBlk="true"/>
  </p:transition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Graph File Format</a:t>
            </a:r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685800" y="1371600"/>
            <a:ext cx="2233440" cy="60001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200">
                <a:solidFill>
                  <a:srgbClr val="ff0000"/>
                </a:solidFill>
              </a:rPr>
              <a:t>52352494</a:t>
            </a:r>
            <a:endParaRPr/>
          </a:p>
          <a:p>
            <a:r>
              <a:rPr lang="en-US" sz="2200"/>
              <a:t>370324592</a:t>
            </a:r>
            <a:endParaRPr/>
          </a:p>
          <a:p>
            <a:r>
              <a:rPr lang="en-US" sz="2200"/>
              <a:t>145775612</a:t>
            </a:r>
            <a:endParaRPr/>
          </a:p>
          <a:p>
            <a:r>
              <a:rPr lang="en-US" sz="2200"/>
              <a:t>10653372</a:t>
            </a:r>
            <a:endParaRPr/>
          </a:p>
          <a:p>
            <a:r>
              <a:rPr lang="en-US" sz="2200"/>
              <a:t>370315008</a:t>
            </a:r>
            <a:endParaRPr/>
          </a:p>
          <a:p>
            <a:r>
              <a:rPr lang="en-US" sz="2200"/>
              <a:t>370298975</a:t>
            </a:r>
            <a:endParaRPr/>
          </a:p>
          <a:p>
            <a:r>
              <a:rPr lang="en-US" sz="2200"/>
              <a:t>370296062</a:t>
            </a:r>
            <a:endParaRPr/>
          </a:p>
          <a:p>
            <a:r>
              <a:rPr lang="en-US" sz="2200"/>
              <a:t>175429876</a:t>
            </a:r>
            <a:endParaRPr/>
          </a:p>
          <a:p>
            <a:r>
              <a:rPr lang="en-US" sz="2200"/>
              <a:t>370291616</a:t>
            </a:r>
            <a:endParaRPr/>
          </a:p>
          <a:p>
            <a:r>
              <a:rPr lang="en-US" sz="2200"/>
              <a:t>…</a:t>
            </a:r>
            <a:r>
              <a:rPr lang="en-US" sz="2200"/>
              <a:t>..</a:t>
            </a:r>
            <a:endParaRPr/>
          </a:p>
          <a:p>
            <a:r>
              <a:rPr lang="en-US" sz="2200"/>
              <a:t>52105134</a:t>
            </a:r>
            <a:endParaRPr/>
          </a:p>
          <a:p>
            <a:endParaRPr/>
          </a:p>
          <a:p>
            <a:r>
              <a:rPr lang="en-US" sz="2200">
                <a:solidFill>
                  <a:srgbClr val="008000"/>
                </a:solidFill>
              </a:rPr>
              <a:t>18762875</a:t>
            </a:r>
            <a:endParaRPr/>
          </a:p>
          <a:p>
            <a:r>
              <a:rPr lang="en-US" sz="2200"/>
              <a:t>186754160</a:t>
            </a:r>
            <a:endParaRPr/>
          </a:p>
          <a:p>
            <a:r>
              <a:rPr lang="en-US" sz="2200"/>
              <a:t>355109448</a:t>
            </a:r>
            <a:endParaRPr/>
          </a:p>
          <a:p>
            <a:r>
              <a:rPr lang="en-US" sz="2200"/>
              <a:t>53454426</a:t>
            </a:r>
            <a:endParaRPr/>
          </a:p>
          <a:p>
            <a:r>
              <a:rPr lang="en-US" sz="2200"/>
              <a:t>9741792</a:t>
            </a:r>
            <a:endParaRPr/>
          </a:p>
          <a:p>
            <a:r>
              <a:rPr lang="en-US" sz="2200"/>
              <a:t>370299829</a:t>
            </a:r>
            <a:endParaRPr/>
          </a:p>
          <a:p>
            <a:r>
              <a:rPr lang="en-US" sz="2200"/>
              <a:t>…</a:t>
            </a:r>
            <a:r>
              <a:rPr lang="en-US" sz="2200"/>
              <a:t>....</a:t>
            </a:r>
            <a:endParaRPr/>
          </a:p>
        </p:txBody>
      </p:sp>
      <p:sp>
        <p:nvSpPr>
          <p:cNvPr id="72" name="TextShape 3"/>
          <p:cNvSpPr txBox="1"/>
          <p:nvPr/>
        </p:nvSpPr>
        <p:spPr>
          <a:xfrm>
            <a:off x="3886200" y="1371600"/>
            <a:ext cx="5390640" cy="2673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600">
                <a:solidFill>
                  <a:srgbClr val="ff0000"/>
                </a:solidFill>
              </a:rPr>
              <a:t>52352494</a:t>
            </a:r>
            <a:r>
              <a:rPr lang="en-US" sz="2600"/>
              <a:t> </a:t>
            </a:r>
            <a:r>
              <a:rPr lang="en-US" sz="2600"/>
              <a:t>	</a:t>
            </a:r>
            <a:r>
              <a:rPr lang="en-US" sz="2600"/>
              <a:t>pbersani</a:t>
            </a:r>
            <a:endParaRPr/>
          </a:p>
          <a:p>
            <a:r>
              <a:rPr lang="en-US" sz="2600">
                <a:solidFill>
                  <a:srgbClr val="008000"/>
                </a:solidFill>
              </a:rPr>
              <a:t>18762875 </a:t>
            </a:r>
            <a:r>
              <a:rPr lang="en-US" sz="2600"/>
              <a:t>	</a:t>
            </a:r>
            <a:r>
              <a:rPr lang="en-US" sz="2600"/>
              <a:t>matteorenzi</a:t>
            </a:r>
            <a:endParaRPr/>
          </a:p>
          <a:p>
            <a:r>
              <a:rPr lang="en-US" sz="2600"/>
              <a:t>97734603 </a:t>
            </a:r>
            <a:r>
              <a:rPr lang="en-US" sz="2600"/>
              <a:t>	</a:t>
            </a:r>
            <a:r>
              <a:rPr lang="en-US" sz="2600"/>
              <a:t>rossipresidente</a:t>
            </a:r>
            <a:endParaRPr/>
          </a:p>
          <a:p>
            <a:r>
              <a:rPr lang="en-US" sz="2600"/>
              <a:t>314059678   gianfranco_fini</a:t>
            </a:r>
            <a:endParaRPr/>
          </a:p>
          <a:p>
            <a:r>
              <a:rPr lang="en-US" sz="2600"/>
              <a:t>14078646 </a:t>
            </a:r>
            <a:r>
              <a:rPr lang="en-US" sz="2600"/>
              <a:t>	</a:t>
            </a:r>
            <a:r>
              <a:rPr lang="en-US" sz="2600"/>
              <a:t>Idvstaff</a:t>
            </a:r>
            <a:endParaRPr/>
          </a:p>
          <a:p>
            <a:r>
              <a:rPr lang="en-US" sz="2600"/>
              <a:t>19067940 </a:t>
            </a:r>
            <a:r>
              <a:rPr lang="en-US" sz="2600"/>
              <a:t>	</a:t>
            </a:r>
            <a:r>
              <a:rPr lang="en-US" sz="2600"/>
              <a:t>beppe_grillo</a:t>
            </a:r>
            <a:endParaRPr/>
          </a:p>
          <a:p>
            <a:r>
              <a:rPr lang="en-US" sz="2600"/>
              <a:t>17336414 </a:t>
            </a:r>
            <a:r>
              <a:rPr lang="en-US" sz="2600"/>
              <a:t>	</a:t>
            </a:r>
            <a:r>
              <a:rPr lang="en-US" sz="2600"/>
              <a:t>Govberlusconi</a:t>
            </a:r>
            <a:endParaRPr/>
          </a:p>
        </p:txBody>
      </p:sp>
      <p:sp>
        <p:nvSpPr>
          <p:cNvPr id="73" name="TextShape 4"/>
          <p:cNvSpPr txBox="1"/>
          <p:nvPr/>
        </p:nvSpPr>
        <p:spPr>
          <a:xfrm>
            <a:off x="2971800" y="5257800"/>
            <a:ext cx="6629400" cy="20649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800"/>
              <a:t>To know followers of a specific channel!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transition>
    <p:fade thruBlk="true"/>
  </p:transition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29560" y="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User info File Format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457200" y="1371600"/>
            <a:ext cx="9071640" cy="49896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 sz="2000"/>
              <a:t>Every row contains a  JSON objects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 </a:t>
            </a:r>
            <a:endParaRPr/>
          </a:p>
        </p:txBody>
      </p:sp>
      <p:sp>
        <p:nvSpPr>
          <p:cNvPr id="76" name="TextShape 3"/>
          <p:cNvSpPr txBox="1"/>
          <p:nvPr/>
        </p:nvSpPr>
        <p:spPr>
          <a:xfrm>
            <a:off x="457200" y="6712560"/>
            <a:ext cx="9372600" cy="6026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2800">
                <a:solidFill>
                  <a:srgbClr val="b3b3b3"/>
                </a:solidFill>
              </a:rPr>
              <a:t>http://twitter.com/#!/</a:t>
            </a:r>
            <a:r>
              <a:rPr lang="en-US" sz="3600">
                <a:solidFill>
                  <a:srgbClr val="0000ff"/>
                </a:solidFill>
              </a:rPr>
              <a:t>mrassociati</a:t>
            </a:r>
            <a:r>
              <a:rPr lang="en-US">
                <a:solidFill>
                  <a:srgbClr val="0000ff"/>
                </a:solidFill>
              </a:rPr>
              <a:t>  </a:t>
            </a:r>
            <a:r>
              <a:rPr lang="en-US"/>
              <a:t>       </a:t>
            </a:r>
            <a:endParaRPr/>
          </a:p>
        </p:txBody>
      </p:sp>
      <p:sp>
        <p:nvSpPr>
          <p:cNvPr id="77" name="TextShape 4"/>
          <p:cNvSpPr txBox="1"/>
          <p:nvPr/>
        </p:nvSpPr>
        <p:spPr>
          <a:xfrm>
            <a:off x="457200" y="1600200"/>
            <a:ext cx="9372600" cy="41378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US" sz="1400"/>
              <a:t>{ "crawler_time": 1315515085, "follow_request_sent": false, "profile_use_background_image": true,</a:t>
            </a:r>
            <a:endParaRPr/>
          </a:p>
          <a:p>
            <a:r>
              <a:rPr lang="en-US" sz="2200">
                <a:solidFill>
                  <a:srgbClr val="008000"/>
                </a:solidFill>
              </a:rPr>
              <a:t>"id": 202192235</a:t>
            </a:r>
            <a:r>
              <a:rPr lang="en-US">
                <a:solidFill>
                  <a:srgbClr val="008000"/>
                </a:solidFill>
              </a:rPr>
              <a:t>,</a:t>
            </a:r>
            <a:r>
              <a:rPr lang="en-US" sz="1400"/>
              <a:t> "verified": false,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"profile_image_url_https": "https://si0.twimg.com/profile_images/1143950433/Screen_shot_2010-10-13_at_17.43.42_normal.png", </a:t>
            </a:r>
            <a:endParaRPr/>
          </a:p>
          <a:p>
            <a:r>
              <a:rPr lang="en-US" sz="1400"/>
              <a:t>"profile_sidebar_fill_color": "DDEEF6", "geo_enabled": true, "profile_text_color": "333333", "followers_count":120,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"protected": false, "id_str": "202192235", "default_profile_image": false, "location": "Milan, Italy",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"status": {}, "utc_offset": 3600, "statuses_count": 84,</a:t>
            </a:r>
            <a:endParaRPr/>
          </a:p>
          <a:p>
            <a:r>
              <a:rPr lang="en-US" sz="1400"/>
              <a:t>"description": "MR &amp; Associati Comunicazione affianca organizzazioni pubbliche, politiche e private per valorizzarne l'identit\u00e0 e rendere efficace i processi di comunicazione .", "friends_count": 352, "profile_link_color": "0084B4",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"profile_image_url": "http://a1.twimg.com/profile_images/1143950433/Screen_shot_2010-10-13_at_17.43.42_normal.png",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"notifications": false, "show_all_inline_media": true,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"profile_background_image_url_https": "https://si0.twimg.com/images/themes/theme1/bg.png", 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"profile_background_image_url": "http://a0.twimg.com/images/themes/theme1/bg.png", "profile_background_color": "C0DEED",</a:t>
            </a:r>
            <a:r>
              <a:rPr lang="en-US">
                <a:solidFill>
                  <a:srgbClr val="280099"/>
                </a:solidFill>
              </a:rPr>
              <a:t> </a:t>
            </a:r>
            <a:r>
              <a:rPr lang="en-US" sz="2400">
                <a:solidFill>
                  <a:srgbClr val="0000ff"/>
                </a:solidFill>
              </a:rPr>
              <a:t>"screen_name": "mrassociati"</a:t>
            </a:r>
            <a:r>
              <a:rPr lang="en-US" sz="1400"/>
              <a:t>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"lang": "it", "following": false, "profile_background_tile": false, "favourites_count": 0, "name": "MR &amp; Associati",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"url": "http://www.mrassociati.it", "created_at": "Wed Oct 13 14:12:52 +0000 2010", "contributors_enabled": false,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"time_zone": "Rome", "profile_sidebar_border_color": "C0DEED", "default_profile": true,"is_translator": false,</a:t>
            </a:r>
            <a:endParaRPr/>
          </a:p>
          <a:p>
            <a:r>
              <a:rPr lang="en-US" sz="1400"/>
              <a:t> </a:t>
            </a:r>
            <a:r>
              <a:rPr lang="en-US" sz="1400"/>
              <a:t>"listed_count": 5, "classified_by_this": 1}</a:t>
            </a:r>
            <a:endParaRPr/>
          </a:p>
        </p:txBody>
      </p:sp>
    </p:spTree>
  </p:cSld>
  <p:transition>
    <p:fade thruBlk="true"/>
  </p:transition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504000" y="49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How to annotate a text 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228600" y="1226880"/>
            <a:ext cx="9372600" cy="52819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String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lang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"it"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String 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example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"Ubuntu attacca, obiettivo smartphone e tablet"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ConfigManager.init(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"/l/disc3/home/ir2011/ir.tms.xml"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RelatednessCache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r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</a:t>
            </a:r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RelatednessCache(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lang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Annotator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annotator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= </a:t>
            </a:r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Annotator(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lang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ArticleSearcher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as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 </a:t>
            </a:r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ArticleSearcher(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lang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List&lt;Annotation&gt;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annots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=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annotator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.annotates(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example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,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r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r>
              <a:rPr b="1" lang="en-US" sz="1600">
                <a:solidFill>
                  <a:srgbClr val="3f7f5f"/>
                </a:solidFill>
                <a:latin typeface="Monospace"/>
                <a:ea typeface="Monospace"/>
              </a:rPr>
              <a:t>//Also without r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System.out.println(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"\nAnnotations for \""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+example+</a:t>
            </a:r>
            <a:r>
              <a:rPr b="1" lang="en-US" sz="1600">
                <a:solidFill>
                  <a:srgbClr val="2a00ff"/>
                </a:solidFill>
                <a:latin typeface="Monospace"/>
                <a:ea typeface="Monospace"/>
              </a:rPr>
              <a:t>"\""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endParaRPr/>
          </a:p>
          <a:p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for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(Annotation </a:t>
            </a:r>
            <a:r>
              <a:rPr b="1" lang="en-US" sz="1600">
                <a:solidFill>
                  <a:srgbClr val="0000c0"/>
                </a:solidFill>
                <a:latin typeface="Monospace"/>
                <a:ea typeface="Monospace"/>
              </a:rPr>
              <a:t>a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:annots){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       </a:t>
            </a:r>
            <a:r>
              <a:rPr b="1" lang="en-US" sz="1600">
                <a:solidFill>
                  <a:srgbClr val="7f0055"/>
                </a:solidFill>
                <a:latin typeface="Monospace"/>
                <a:ea typeface="Monospace"/>
              </a:rPr>
              <a:t>if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(a.getSense()!=-2)</a:t>
            </a:r>
            <a:r>
              <a:rPr b="1" lang="en-US" sz="1600">
                <a:solidFill>
                  <a:srgbClr val="3f7f5f"/>
                </a:solidFill>
                <a:latin typeface="Monospace"/>
                <a:ea typeface="Monospace"/>
              </a:rPr>
              <a:t>//Not disambiguated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                </a:t>
            </a:r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System.out.println(as.getTitleByDoc(a.getSense()));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}</a:t>
            </a:r>
            <a:endParaRPr/>
          </a:p>
          <a:p>
            <a:r>
              <a:rPr b="1" lang="en-US" sz="1600">
                <a:solidFill>
                  <a:srgbClr val="3f7f5f"/>
                </a:solidFill>
                <a:latin typeface="Monospace"/>
                <a:ea typeface="Monospace"/>
              </a:rPr>
              <a:t>//Other Useful Method</a:t>
            </a:r>
            <a:endParaRPr/>
          </a:p>
          <a:p>
            <a:r>
              <a:rPr b="1" lang="en-US" sz="1600">
                <a:solidFill>
                  <a:srgbClr val="000000"/>
                </a:solidFill>
                <a:latin typeface="Monospace"/>
                <a:ea typeface="Monospace"/>
              </a:rPr>
              <a:t>a.getRho();</a:t>
            </a:r>
            <a:endParaRPr/>
          </a:p>
        </p:txBody>
      </p:sp>
      <p:sp>
        <p:nvSpPr>
          <p:cNvPr id="80" name="TextShape 3"/>
          <p:cNvSpPr txBox="1"/>
          <p:nvPr/>
        </p:nvSpPr>
        <p:spPr>
          <a:xfrm>
            <a:off x="121680" y="5486400"/>
            <a:ext cx="9394920" cy="18406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3000"/>
              </a:lnSpc>
            </a:pPr>
            <a:r>
              <a:rPr b="1" lang="en-US" sz="2600">
                <a:solidFill>
                  <a:srgbClr val="000000"/>
                </a:solidFill>
              </a:rPr>
              <a:t>OUTPUT</a:t>
            </a:r>
            <a:endParaRPr/>
          </a:p>
          <a:p>
            <a:pPr>
              <a:lnSpc>
                <a:spcPct val="93000"/>
              </a:lnSpc>
            </a:pPr>
            <a:r>
              <a:rPr lang="en-US" sz="2600">
                <a:solidFill>
                  <a:srgbClr val="000000"/>
                </a:solidFill>
              </a:rPr>
              <a:t>Annotations for "Ubuntu attacca, obiettivo smartphone e tablet"</a:t>
            </a:r>
            <a:endParaRPr/>
          </a:p>
          <a:p>
            <a:pPr>
              <a:lnSpc>
                <a:spcPct val="93000"/>
              </a:lnSpc>
            </a:pPr>
            <a:r>
              <a:rPr lang="en-US" sz="2600">
                <a:solidFill>
                  <a:srgbClr val="000000"/>
                </a:solidFill>
              </a:rPr>
              <a:t>Ubuntu</a:t>
            </a:r>
            <a:endParaRPr/>
          </a:p>
          <a:p>
            <a:pPr>
              <a:lnSpc>
                <a:spcPct val="93000"/>
              </a:lnSpc>
            </a:pPr>
            <a:r>
              <a:rPr lang="en-US" sz="2600">
                <a:solidFill>
                  <a:srgbClr val="000000"/>
                </a:solidFill>
              </a:rPr>
              <a:t>Smartphone</a:t>
            </a:r>
            <a:endParaRPr/>
          </a:p>
          <a:p>
            <a:pPr>
              <a:lnSpc>
                <a:spcPct val="93000"/>
              </a:lnSpc>
            </a:pPr>
            <a:r>
              <a:rPr lang="en-US" sz="2600">
                <a:solidFill>
                  <a:srgbClr val="000000"/>
                </a:solidFill>
              </a:rPr>
              <a:t>Tablet PC</a:t>
            </a:r>
            <a:endParaRPr/>
          </a:p>
        </p:txBody>
      </p:sp>
    </p:spTree>
  </p:cSld>
  <p:transition>
    <p:fade thruBlk="true"/>
  </p:transition>
  <p:timing>
    <p:tnLst>
      <p:par>
        <p:cTn dur="indefinite" id="15" nodeType="tmRoot" restart="never">
          <p:childTnLst>
            <p:seq>
              <p:cTn id="16" nodeType="mainSeq">
                <p:childTnLst>
                  <p:par>
                    <p:cTn fill="freeze" id="17">
                      <p:stCondLst>
                        <p:cond delay="indefinite"/>
                      </p:stCondLst>
                      <p:childTnLst>
                        <p:par>
                          <p:cTn fill="freeze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Relatedness between topics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228600" y="1600200"/>
            <a:ext cx="9601200" cy="57150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String lang=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"it"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;</a:t>
            </a:r>
            <a:endParaRPr/>
          </a:p>
          <a:p>
            <a:r>
              <a:rPr b="1" lang="en-US">
                <a:solidFill>
                  <a:srgbClr val="7f0055"/>
                </a:solidFill>
                <a:latin typeface="Monospace"/>
                <a:ea typeface="Monospace"/>
              </a:rPr>
              <a:t>int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 a=61471 ;  </a:t>
            </a:r>
            <a:r>
              <a:rPr b="1" lang="en-US">
                <a:solidFill>
                  <a:srgbClr val="3f7f5f"/>
                </a:solidFill>
                <a:latin typeface="Monospace"/>
                <a:ea typeface="Monospace"/>
              </a:rPr>
              <a:t>//Smartphone</a:t>
            </a:r>
            <a:endParaRPr/>
          </a:p>
          <a:p>
            <a:r>
              <a:rPr b="1" lang="en-US">
                <a:solidFill>
                  <a:srgbClr val="7f0055"/>
                </a:solidFill>
                <a:latin typeface="Monospace"/>
                <a:ea typeface="Monospace"/>
              </a:rPr>
              <a:t>int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 b=561859;  </a:t>
            </a:r>
            <a:r>
              <a:rPr b="1" lang="en-US">
                <a:solidFill>
                  <a:srgbClr val="3f7f5f"/>
                </a:solidFill>
                <a:latin typeface="Monospace"/>
                <a:ea typeface="Monospace"/>
              </a:rPr>
              <a:t>//Tablet PC</a:t>
            </a:r>
            <a:endParaRPr/>
          </a:p>
          <a:p>
            <a:endParaRPr/>
          </a:p>
          <a:p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ConfigManager.init(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"/l/disc3/home/ir2011/ir.tms.xml"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);</a:t>
            </a:r>
            <a:endParaRPr/>
          </a:p>
          <a:p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ArticleSearcher as= </a:t>
            </a:r>
            <a:r>
              <a:rPr b="1" lang="en-US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 ArticleSearcher(lang);</a:t>
            </a:r>
            <a:endParaRPr/>
          </a:p>
          <a:p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RelatednessCache r = </a:t>
            </a:r>
            <a:r>
              <a:rPr b="1" lang="en-US">
                <a:solidFill>
                  <a:srgbClr val="7f0055"/>
                </a:solidFill>
                <a:latin typeface="Monospace"/>
                <a:ea typeface="Monospace"/>
              </a:rPr>
              <a:t>new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 RelatednessCache(lang);</a:t>
            </a:r>
            <a:endParaRPr/>
          </a:p>
          <a:p>
            <a:endParaRPr/>
          </a:p>
          <a:p>
            <a:r>
              <a:rPr b="1" lang="en-US">
                <a:solidFill>
                  <a:srgbClr val="3f7f5f"/>
                </a:solidFill>
                <a:latin typeface="Monospace"/>
                <a:ea typeface="Monospace"/>
              </a:rPr>
              <a:t>//Compute relatedness</a:t>
            </a:r>
            <a:endParaRPr/>
          </a:p>
          <a:p>
            <a:r>
              <a:rPr b="1" lang="en-US">
                <a:solidFill>
                  <a:srgbClr val="7f0055"/>
                </a:solidFill>
                <a:latin typeface="Monospace"/>
                <a:ea typeface="Monospace"/>
              </a:rPr>
              <a:t>float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 rel=r.rel(a,b);</a:t>
            </a:r>
            <a:endParaRPr/>
          </a:p>
          <a:p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System.out.println(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"\nRelatedness value</a:t>
            </a:r>
            <a:endParaRPr/>
          </a:p>
          <a:p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between \""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+as.getTitleByDoc(a)+</a:t>
            </a:r>
            <a:endParaRPr/>
          </a:p>
          <a:p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	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"\" and \""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+as.getTitleByDoc(b)+</a:t>
            </a:r>
            <a:r>
              <a:rPr b="1" lang="en-US">
                <a:solidFill>
                  <a:srgbClr val="2a00ff"/>
                </a:solidFill>
                <a:latin typeface="Monospace"/>
                <a:ea typeface="Monospace"/>
              </a:rPr>
              <a:t>"\": "</a:t>
            </a:r>
            <a:r>
              <a:rPr b="1" lang="en-US">
                <a:solidFill>
                  <a:srgbClr val="000000"/>
                </a:solidFill>
                <a:latin typeface="Monospace"/>
                <a:ea typeface="Monospace"/>
              </a:rPr>
              <a:t>+rel);</a:t>
            </a:r>
            <a:endParaRPr/>
          </a:p>
        </p:txBody>
      </p:sp>
      <p:sp>
        <p:nvSpPr>
          <p:cNvPr id="83" name="TextShape 3"/>
          <p:cNvSpPr txBox="1"/>
          <p:nvPr/>
        </p:nvSpPr>
        <p:spPr>
          <a:xfrm>
            <a:off x="72000" y="5625360"/>
            <a:ext cx="9705600" cy="7840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3000"/>
              </a:lnSpc>
            </a:pPr>
            <a:r>
              <a:rPr b="1" lang="en-US" sz="2600">
                <a:solidFill>
                  <a:srgbClr val="000000"/>
                </a:solidFill>
              </a:rPr>
              <a:t>OUTPUT</a:t>
            </a:r>
            <a:endParaRPr/>
          </a:p>
          <a:p>
            <a:pPr>
              <a:lnSpc>
                <a:spcPct val="93000"/>
              </a:lnSpc>
            </a:pPr>
            <a:r>
              <a:rPr lang="en-US" sz="2400">
                <a:solidFill>
                  <a:srgbClr val="000000"/>
                </a:solidFill>
              </a:rPr>
              <a:t>Relatedness value between "Smartphone" and "Tablet PC": 0.7269514</a:t>
            </a:r>
            <a:endParaRPr/>
          </a:p>
        </p:txBody>
      </p:sp>
    </p:spTree>
  </p:cSld>
  <p:transition>
    <p:fade thruBlk="true"/>
  </p:transition>
  <p:timing>
    <p:tnLst>
      <p:par>
        <p:cTn dur="indefinite" id="21" nodeType="tmRoot" restart="never">
          <p:childTnLst>
            <p:seq>
              <p:cTn id="22" nodeType="mainSeq">
                <p:childTnLst>
                  <p:par>
                    <p:cTn fill="freeze" id="23">
                      <p:stCondLst>
                        <p:cond delay="indefinite"/>
                      </p:stCondLst>
                      <p:childTnLst>
                        <p:par>
                          <p:cTn fill="freeze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